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9" r:id="rId3"/>
    <p:sldId id="295" r:id="rId4"/>
    <p:sldId id="313" r:id="rId5"/>
    <p:sldId id="661" r:id="rId6"/>
    <p:sldId id="297" r:id="rId7"/>
    <p:sldId id="437" r:id="rId8"/>
    <p:sldId id="366" r:id="rId9"/>
    <p:sldId id="660" r:id="rId10"/>
    <p:sldId id="663" r:id="rId11"/>
    <p:sldId id="662" r:id="rId12"/>
    <p:sldId id="302" r:id="rId13"/>
    <p:sldId id="425" r:id="rId14"/>
    <p:sldId id="664" r:id="rId15"/>
    <p:sldId id="593" r:id="rId16"/>
    <p:sldId id="658" r:id="rId17"/>
    <p:sldId id="257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4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 ��" initials="O�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480"/>
    <a:srgbClr val="39418C"/>
    <a:srgbClr val="00947E"/>
    <a:srgbClr val="DADADA"/>
    <a:srgbClr val="C66514"/>
    <a:srgbClr val="38B7BD"/>
    <a:srgbClr val="FFC020"/>
    <a:srgbClr val="FE4864"/>
    <a:srgbClr val="EB5F15"/>
    <a:srgbClr val="FEDB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86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752" y="44"/>
      </p:cViewPr>
      <p:guideLst>
        <p:guide orient="horz" pos="2160"/>
        <p:guide pos="39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7287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44DC3-A18F-4022-908F-7E9C8FDCF2C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9FABD-524A-446D-A66D-D9B1D0C24A8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067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603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332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108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562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042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804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5258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14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FABD-524A-446D-A66D-D9B1D0C24A8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215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B64B5-1F27-41FC-923E-2DC507E07EDE}" type="datetimeFigureOut">
              <a:rPr lang="zh-CN" altLang="en-US" smtClean="0"/>
              <a:pPr/>
              <a:t>2019/11/15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0BA37-0955-4DBA-8F7D-0B0913CAB7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1074984" y="609917"/>
            <a:ext cx="10042032" cy="5648643"/>
          </a:xfrm>
          <a:prstGeom prst="rect">
            <a:avLst/>
          </a:prstGeom>
          <a:effectLst>
            <a:outerShdw blurRad="190500" sx="102000" sy="102000" algn="ctr" rotWithShape="0">
              <a:prstClr val="black">
                <a:alpha val="26000"/>
              </a:prstClr>
            </a:outerShdw>
          </a:effectLst>
        </p:spPr>
      </p:pic>
      <p:grpSp>
        <p:nvGrpSpPr>
          <p:cNvPr id="3" name="组合 2"/>
          <p:cNvGrpSpPr/>
          <p:nvPr/>
        </p:nvGrpSpPr>
        <p:grpSpPr>
          <a:xfrm>
            <a:off x="1074984" y="609917"/>
            <a:ext cx="10042032" cy="5120323"/>
            <a:chOff x="1074984" y="609917"/>
            <a:chExt cx="10042032" cy="5120323"/>
          </a:xfrm>
        </p:grpSpPr>
        <p:sp>
          <p:nvSpPr>
            <p:cNvPr id="19" name="矩形 18"/>
            <p:cNvSpPr/>
            <p:nvPr/>
          </p:nvSpPr>
          <p:spPr>
            <a:xfrm>
              <a:off x="1074984" y="609917"/>
              <a:ext cx="10042032" cy="2819083"/>
            </a:xfrm>
            <a:prstGeom prst="rect">
              <a:avLst/>
            </a:prstGeom>
            <a:solidFill>
              <a:srgbClr val="FFC02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1504315" y="2179320"/>
              <a:ext cx="9193530" cy="3550920"/>
              <a:chOff x="1504315" y="2179320"/>
              <a:chExt cx="9193530" cy="3550920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1504315" y="2179320"/>
                <a:ext cx="9193530" cy="2489200"/>
                <a:chOff x="1504315" y="1564640"/>
                <a:chExt cx="9193530" cy="2489200"/>
              </a:xfrm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1504315" y="1564640"/>
                  <a:ext cx="9193530" cy="24892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bg1"/>
                    </a:solidFill>
                    <a:latin typeface="Arial Unicode MS" panose="020B0604020202020204" charset="-122"/>
                    <a:ea typeface="微软雅黑" panose="020B0503020204020204" pitchFamily="34" charset="-122"/>
                    <a:sym typeface="Open Sans" panose="020B0606030504020204" pitchFamily="34" charset="0"/>
                  </a:endParaRPr>
                </a:p>
              </p:txBody>
            </p:sp>
            <p:cxnSp>
              <p:nvCxnSpPr>
                <p:cNvPr id="17" name="直接连接符 16"/>
                <p:cNvCxnSpPr/>
                <p:nvPr/>
              </p:nvCxnSpPr>
              <p:spPr>
                <a:xfrm>
                  <a:off x="2534920" y="3568065"/>
                  <a:ext cx="6959600" cy="0"/>
                </a:xfrm>
                <a:prstGeom prst="line">
                  <a:avLst/>
                </a:prstGeom>
                <a:ln w="476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组合 21"/>
              <p:cNvGrpSpPr/>
              <p:nvPr/>
            </p:nvGrpSpPr>
            <p:grpSpPr>
              <a:xfrm rot="5400000">
                <a:off x="5829300" y="5196840"/>
                <a:ext cx="533400" cy="533400"/>
                <a:chOff x="10756339" y="3063240"/>
                <a:chExt cx="721360" cy="721360"/>
              </a:xfrm>
            </p:grpSpPr>
            <p:sp>
              <p:nvSpPr>
                <p:cNvPr id="20" name="椭圆 19"/>
                <p:cNvSpPr/>
                <p:nvPr/>
              </p:nvSpPr>
              <p:spPr>
                <a:xfrm>
                  <a:off x="10756339" y="3063240"/>
                  <a:ext cx="721360" cy="721360"/>
                </a:xfrm>
                <a:prstGeom prst="ellipse">
                  <a:avLst/>
                </a:prstGeom>
                <a:solidFill>
                  <a:srgbClr val="FFC02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 Unicode MS" panose="020B0604020202020204" charset="-122"/>
                    <a:ea typeface="微软雅黑" panose="020B0503020204020204" pitchFamily="34" charset="-122"/>
                    <a:sym typeface="Open Sans" panose="020B0606030504020204" pitchFamily="34" charset="0"/>
                  </a:endParaRPr>
                </a:p>
              </p:txBody>
            </p:sp>
            <p:sp>
              <p:nvSpPr>
                <p:cNvPr id="21" name="燕尾形 20"/>
                <p:cNvSpPr/>
                <p:nvPr/>
              </p:nvSpPr>
              <p:spPr>
                <a:xfrm>
                  <a:off x="10939485" y="3246386"/>
                  <a:ext cx="355068" cy="355068"/>
                </a:xfrm>
                <a:prstGeom prst="chevron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latin typeface="Arial Unicode MS" panose="020B0604020202020204" charset="-122"/>
                    <a:ea typeface="微软雅黑" panose="020B0503020204020204" pitchFamily="34" charset="-122"/>
                    <a:sym typeface="Open Sans" panose="020B0606030504020204" pitchFamily="34" charset="0"/>
                  </a:endParaRPr>
                </a:p>
              </p:txBody>
            </p:sp>
          </p:grpSp>
        </p:grpSp>
      </p:grpSp>
      <p:sp>
        <p:nvSpPr>
          <p:cNvPr id="2" name="文本框 1"/>
          <p:cNvSpPr txBox="1"/>
          <p:nvPr/>
        </p:nvSpPr>
        <p:spPr>
          <a:xfrm>
            <a:off x="4738843" y="4249699"/>
            <a:ext cx="310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</a:rPr>
              <a:t>客户服务部  </a:t>
            </a:r>
            <a:r>
              <a:rPr lang="en-US" altLang="zh-CN" dirty="0">
                <a:solidFill>
                  <a:schemeClr val="bg1"/>
                </a:solidFill>
              </a:rPr>
              <a:t>2019.11.07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70735" y="2480310"/>
            <a:ext cx="8436610" cy="158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方正中雅宋简" panose="02000000000000000000" charset="-122"/>
                <a:ea typeface="方正中雅宋简" panose="02000000000000000000" charset="-122"/>
                <a:sym typeface="+mn-ea"/>
              </a:rPr>
              <a:t>“最美全家福”业主关怀活动</a:t>
            </a:r>
            <a:endParaRPr lang="en-US" altLang="zh-CN" sz="4400" dirty="0">
              <a:solidFill>
                <a:schemeClr val="bg1"/>
              </a:solidFill>
              <a:latin typeface="方正中雅宋简" panose="02000000000000000000" charset="-122"/>
              <a:ea typeface="方正中雅宋简" panose="02000000000000000000" charset="-122"/>
              <a:sym typeface="+mn-ea"/>
            </a:endParaRPr>
          </a:p>
          <a:p>
            <a:pPr algn="ctr">
              <a:lnSpc>
                <a:spcPct val="11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方正中雅宋简" panose="02000000000000000000" charset="-122"/>
                <a:ea typeface="方正中雅宋简" panose="02000000000000000000" charset="-122"/>
                <a:sym typeface="+mn-ea"/>
              </a:rPr>
              <a:t>策划方案</a:t>
            </a:r>
            <a:endParaRPr lang="zh-CN" altLang="en-US" sz="4400" dirty="0">
              <a:solidFill>
                <a:schemeClr val="bg1"/>
              </a:solidFill>
              <a:latin typeface="方正中雅宋简" panose="02000000000000000000" charset="-122"/>
              <a:ea typeface="方正中雅宋简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F14765F-6BE7-4D5C-884D-6DCD7AEB4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5" y="1702753"/>
            <a:ext cx="3288696" cy="328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C7E666E0-EDA2-4BD7-AA4E-C0B0CA1D1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276237"/>
            <a:ext cx="3527425" cy="967105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其他布景</a:t>
            </a:r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设置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310EA87-4022-4ED4-B937-EA7EE8DFC5E4}"/>
              </a:ext>
            </a:extLst>
          </p:cNvPr>
          <p:cNvSpPr txBox="1"/>
          <p:nvPr/>
        </p:nvSpPr>
        <p:spPr>
          <a:xfrm>
            <a:off x="662730" y="5368954"/>
            <a:ext cx="194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时尚红色气球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D1215D-E155-4877-801D-3ECF0DA97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603" y="1702753"/>
            <a:ext cx="3288696" cy="328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7DEADB7-16E9-427D-950D-1D67AFA3954C}"/>
              </a:ext>
            </a:extLst>
          </p:cNvPr>
          <p:cNvSpPr txBox="1"/>
          <p:nvPr/>
        </p:nvSpPr>
        <p:spPr>
          <a:xfrm>
            <a:off x="4065864" y="5360781"/>
            <a:ext cx="194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大型福气炮竹</a:t>
            </a:r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A84192D-0B50-43C6-B291-2D6C55BEB1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3478" y="1702753"/>
            <a:ext cx="2098073" cy="328869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7E76B2D-37EC-43B3-A371-833152CCF5BC}"/>
              </a:ext>
            </a:extLst>
          </p:cNvPr>
          <p:cNvSpPr txBox="1"/>
          <p:nvPr/>
        </p:nvSpPr>
        <p:spPr>
          <a:xfrm>
            <a:off x="6859391" y="5301842"/>
            <a:ext cx="194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金元宝</a:t>
            </a:r>
            <a:endParaRPr lang="en-US" altLang="zh-CN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C4827ED-35E4-4994-BE4E-03FA34833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729" y="1702752"/>
            <a:ext cx="2649227" cy="328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D6E7934-E5E3-45FA-BB39-44A15AA7E158}"/>
              </a:ext>
            </a:extLst>
          </p:cNvPr>
          <p:cNvSpPr txBox="1"/>
          <p:nvPr/>
        </p:nvSpPr>
        <p:spPr>
          <a:xfrm>
            <a:off x="9415244" y="5301842"/>
            <a:ext cx="194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手持中国结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7545322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30DA129-28CA-40B0-B14C-B9AB928C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" y="1505212"/>
            <a:ext cx="5238750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B7DCDFAE-BAE7-4A9B-99C3-C2AD92DB9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15" y="370840"/>
            <a:ext cx="3037205" cy="967105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拍照</a:t>
            </a:r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道具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A6346AF-DEBD-42E5-8AB8-E03504C7C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555" y="1505212"/>
            <a:ext cx="5340856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87D7035-3643-47B5-96BD-BD9CBDD5E967}"/>
              </a:ext>
            </a:extLst>
          </p:cNvPr>
          <p:cNvSpPr txBox="1"/>
          <p:nvPr/>
        </p:nvSpPr>
        <p:spPr>
          <a:xfrm>
            <a:off x="501015" y="5502327"/>
            <a:ext cx="6384925" cy="4641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拍照区域准备红围巾与手持灯笼，红福字等，供业主合影使用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542857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tile tx="88900" ty="-336550" sx="100000" sy="100000" flip="none" algn="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6228080"/>
            <a:ext cx="62992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2" name="PA_十字形 9" descr="e7d195523061f1c0d318120d6aeaf1b6ccceb6ba3da59c0775C5DE19DDDEBC09ED96DBD9900D9848D623ECAD1D4904B78047D0015C22C8BE97228BE8B5BFF08FE7A3AE04126DA07312A96C0F69F9BAB7B8762A2F02ECB167EB1D3D935132D44A03185F23F8625673A228DA0C7DA620D0616217B810CE4DCA0BDC2CD812D5F48220C6184BA351E466"/>
          <p:cNvSpPr/>
          <p:nvPr>
            <p:custDataLst>
              <p:tags r:id="rId1"/>
            </p:custDataLst>
          </p:nvPr>
        </p:nvSpPr>
        <p:spPr>
          <a:xfrm>
            <a:off x="177799" y="6422270"/>
            <a:ext cx="241542" cy="241540"/>
          </a:xfrm>
          <a:prstGeom prst="plus">
            <a:avLst>
              <a:gd name="adj" fmla="val 4369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052570" y="3145155"/>
            <a:ext cx="429958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spc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rPr>
              <a:t>内容规划</a:t>
            </a:r>
            <a:endParaRPr lang="zh-CN" altLang="en-US" sz="6600" b="1" spc="1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600835" y="1539012"/>
            <a:ext cx="1051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spc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14300" sx="102000" sy="102000" algn="ctr" rotWithShape="0">
                    <a:prstClr val="black">
                      <a:alpha val="34000"/>
                    </a:prst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Part  </a:t>
            </a:r>
            <a:r>
              <a:rPr lang="en-US" altLang="zh-CN" sz="9600" b="1" spc="600" dirty="0">
                <a:solidFill>
                  <a:schemeClr val="bg1"/>
                </a:solidFill>
                <a:effectLst>
                  <a:outerShdw blurRad="114300" sx="102000" sy="102000" algn="ctr" rotWithShape="0">
                    <a:prstClr val="black">
                      <a:alpha val="34000"/>
                    </a:prst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THREE</a:t>
            </a:r>
            <a:endParaRPr lang="zh-CN" altLang="en-US" sz="9600" b="1" spc="600" dirty="0">
              <a:solidFill>
                <a:schemeClr val="bg1"/>
              </a:solidFill>
              <a:effectLst>
                <a:outerShdw blurRad="114300" sx="102000" sy="102000" algn="ctr" rotWithShape="0">
                  <a:prstClr val="black">
                    <a:alpha val="34000"/>
                  </a:prstClr>
                </a:outerShdw>
              </a:effectLst>
              <a:latin typeface="Arial Unicode MS" panose="020B0604020202020204" charset="-122"/>
              <a:ea typeface="微软雅黑" panose="020B0503020204020204" pitchFamily="34" charset="-122"/>
              <a:cs typeface="Arial Unicode MS" panose="020B0604020202020204" charset="-122"/>
              <a:sym typeface="Open Sans" panose="020B0606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ṥ1iďè"/>
          <p:cNvSpPr/>
          <p:nvPr/>
        </p:nvSpPr>
        <p:spPr bwMode="auto">
          <a:xfrm>
            <a:off x="144145" y="3175"/>
            <a:ext cx="5015865" cy="6858000"/>
          </a:xfrm>
          <a:prstGeom prst="homePlate">
            <a:avLst>
              <a:gd name="adj" fmla="val 49046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8" name="îṥļïḋe"/>
          <p:cNvSpPr/>
          <p:nvPr/>
        </p:nvSpPr>
        <p:spPr bwMode="auto">
          <a:xfrm>
            <a:off x="144145" y="0"/>
            <a:ext cx="5015865" cy="6858000"/>
          </a:xfrm>
          <a:prstGeom prst="homePlate">
            <a:avLst>
              <a:gd name="adj" fmla="val 51739"/>
            </a:avLst>
          </a:prstGeom>
          <a:solidFill>
            <a:schemeClr val="accent1"/>
          </a:solidFill>
          <a:ln w="9525">
            <a:noFill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9" name="i$ḻîḑè"/>
          <p:cNvSpPr/>
          <p:nvPr/>
        </p:nvSpPr>
        <p:spPr bwMode="auto">
          <a:xfrm>
            <a:off x="0" y="0"/>
            <a:ext cx="5015865" cy="6858000"/>
          </a:xfrm>
          <a:prstGeom prst="homePlate">
            <a:avLst>
              <a:gd name="adj" fmla="val 49253"/>
            </a:avLst>
          </a:prstGeom>
          <a:blipFill dpi="0" rotWithShape="1">
            <a:blip r:embed="rId3" cstate="print"/>
            <a:srcRect/>
            <a:tile tx="-1047750" ty="-901700" sx="100000" sy="100000" flip="xy" algn="b"/>
          </a:blipFill>
          <a:ln w="9525">
            <a:noFill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32805" y="2155825"/>
            <a:ext cx="42729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分享有礼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最美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全家福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收集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996B3CB-5F7D-4561-92E8-21E527D0DE2F}"/>
              </a:ext>
            </a:extLst>
          </p:cNvPr>
          <p:cNvSpPr txBox="1"/>
          <p:nvPr/>
        </p:nvSpPr>
        <p:spPr>
          <a:xfrm>
            <a:off x="559976" y="2027797"/>
            <a:ext cx="3678555" cy="17054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活动规则：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摄影师为业主拍摄全家福，等待几分钟后，即可得到冲洗出的全家福照片（每户可选</a:t>
            </a:r>
            <a:r>
              <a:rPr lang="en-US" altLang="zh-CN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6R</a:t>
            </a: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尺寸照片</a:t>
            </a:r>
            <a:r>
              <a:rPr lang="en-US" altLang="zh-CN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1</a:t>
            </a: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张）。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47BCEA4-E5B2-4DD1-8ABB-16DCD9CF09F6}"/>
              </a:ext>
            </a:extLst>
          </p:cNvPr>
          <p:cNvSpPr txBox="1"/>
          <p:nvPr/>
        </p:nvSpPr>
        <p:spPr>
          <a:xfrm>
            <a:off x="367030" y="391795"/>
            <a:ext cx="8795385" cy="102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精美全家福 立等可取</a:t>
            </a:r>
            <a:endParaRPr lang="zh-CN" altLang="en-US" sz="1600" dirty="0"/>
          </a:p>
          <a:p>
            <a:pPr marL="0" indent="0">
              <a:lnSpc>
                <a:spcPct val="150000"/>
              </a:lnSpc>
              <a:buNone/>
            </a:pPr>
            <a:endParaRPr lang="zh-CN" altLang="en-US" sz="1600" dirty="0">
              <a:latin typeface="张海山锐线体简" panose="02000000000000000000" charset="-122"/>
              <a:ea typeface="张海山锐线体简" panose="02000000000000000000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1E4CAB-98DA-4E9D-885A-BA90E38DF4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7910" y="0"/>
            <a:ext cx="6054090" cy="311046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0" y="3280410"/>
            <a:ext cx="6054090" cy="357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591550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7030" y="391795"/>
            <a:ext cx="8795385" cy="1309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分享集赞有礼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1600" dirty="0"/>
          </a:p>
          <a:p>
            <a:pPr marL="0" indent="0">
              <a:lnSpc>
                <a:spcPct val="150000"/>
              </a:lnSpc>
              <a:buNone/>
            </a:pPr>
            <a:endParaRPr lang="zh-CN" altLang="en-US" sz="1600" dirty="0">
              <a:latin typeface="张海山锐线体简" panose="02000000000000000000" charset="-122"/>
              <a:ea typeface="张海山锐线体简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9976" y="2027797"/>
            <a:ext cx="3915771" cy="28704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活动规则：</a:t>
            </a:r>
            <a:endParaRPr lang="zh-CN" altLang="en-US" dirty="0">
              <a:latin typeface="张海山锐线体简" panose="02000000000000000000" charset="-122"/>
              <a:ea typeface="张海山锐线体简" panose="02000000000000000000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来宾可通过扫描照片上的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二维码获得精美全家福大图。</a:t>
            </a:r>
            <a:endParaRPr lang="en-US" altLang="zh-CN" dirty="0">
              <a:latin typeface="张海山锐线体简" panose="02000000000000000000" charset="-122"/>
              <a:ea typeface="张海山锐线体简" panose="02000000000000000000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通过分享照片至朋友圈并带上“深铁置业</a:t>
            </a:r>
            <a:r>
              <a:rPr lang="en-US" altLang="zh-CN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-</a:t>
            </a: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最美全家福”标签，即可前往物业管理处兑换相框，定格幸福瞬间。</a:t>
            </a:r>
            <a:endParaRPr lang="en-US" altLang="zh-CN" dirty="0">
              <a:latin typeface="张海山锐线体简" panose="02000000000000000000" charset="-122"/>
              <a:ea typeface="张海山锐线体简" panose="02000000000000000000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400" b="1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*注：每小区限量</a:t>
            </a:r>
            <a:r>
              <a:rPr lang="en-US" altLang="zh-CN" sz="1400" b="1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40</a:t>
            </a:r>
            <a:r>
              <a:rPr lang="zh-CN" altLang="en-US" sz="1400" b="1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个，先到先得，送完即止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5330595-298D-4F57-AC46-165ACE9D8AE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0661" y="590366"/>
            <a:ext cx="5384309" cy="498937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20D0470-52B4-4F83-9939-C4792F096AD6}"/>
              </a:ext>
            </a:extLst>
          </p:cNvPr>
          <p:cNvSpPr txBox="1"/>
          <p:nvPr/>
        </p:nvSpPr>
        <p:spPr>
          <a:xfrm>
            <a:off x="6599822" y="5778309"/>
            <a:ext cx="5136376" cy="700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FF0000"/>
                </a:solidFill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双面相框，一面放置全家福，另一面放置定制的深铁置业新春明信片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3A8697C-15F5-486F-BF0D-F21E618FDD9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75904" y="3621947"/>
            <a:ext cx="4206621" cy="287030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0035" y="1022985"/>
            <a:ext cx="3503400" cy="6955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最美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全家福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收集</a:t>
            </a:r>
            <a:endParaRPr lang="zh-CN" altLang="en-US" sz="2800" dirty="0">
              <a:latin typeface="张海山锐线体简" panose="02000000000000000000" charset="-122"/>
              <a:ea typeface="张海山锐线体简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9577" y="3029026"/>
            <a:ext cx="3884930" cy="2169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活动规则：</a:t>
            </a:r>
            <a:endParaRPr lang="zh-CN" altLang="en-US" dirty="0">
              <a:latin typeface="张海山锐线体简" panose="02000000000000000000" charset="-122"/>
              <a:ea typeface="张海山锐线体简" panose="02000000000000000000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后续可在线上发起“最美全家福”征集：全家福照片投稿。</a:t>
            </a:r>
            <a:endParaRPr lang="en-US" altLang="zh-CN" dirty="0">
              <a:latin typeface="张海山锐线体简" panose="02000000000000000000" charset="-122"/>
              <a:ea typeface="张海山锐线体简" panose="02000000000000000000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每个小区投稿的前</a:t>
            </a:r>
            <a:r>
              <a:rPr lang="en-US" altLang="zh-CN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5</a:t>
            </a: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每户，每户可获得</a:t>
            </a:r>
            <a:r>
              <a:rPr lang="en-US" altLang="zh-CN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2</a:t>
            </a: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张地铁</a:t>
            </a:r>
            <a:r>
              <a:rPr lang="en-US" altLang="zh-CN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10</a:t>
            </a:r>
            <a:r>
              <a:rPr lang="zh-CN" altLang="en-US" dirty="0">
                <a:latin typeface="张海山锐线体简" panose="02000000000000000000" charset="-122"/>
                <a:ea typeface="张海山锐线体简" panose="02000000000000000000" charset="-122"/>
                <a:sym typeface="+mn-ea"/>
              </a:rPr>
              <a:t>次卡作为奖品。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89D2765-6E9B-4001-BE28-5E7788930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63" y="466725"/>
            <a:ext cx="47625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1074984" y="609917"/>
            <a:ext cx="10042032" cy="5648643"/>
          </a:xfrm>
          <a:prstGeom prst="rect">
            <a:avLst/>
          </a:prstGeom>
          <a:effectLst>
            <a:outerShdw blurRad="190500" sx="102000" sy="102000" algn="ctr" rotWithShape="0">
              <a:prstClr val="black">
                <a:alpha val="26000"/>
              </a:prst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7591496" y="132080"/>
            <a:ext cx="35255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 i="1" spc="2000" dirty="0">
                <a:solidFill>
                  <a:schemeClr val="bg1">
                    <a:lumMod val="65000"/>
                  </a:schemeClr>
                </a:solidFill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20</a:t>
            </a:r>
            <a:r>
              <a:rPr lang="en-US" b="1" i="1" spc="2000" dirty="0">
                <a:solidFill>
                  <a:schemeClr val="bg1">
                    <a:lumMod val="65000"/>
                  </a:schemeClr>
                </a:solidFill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9.04.22</a:t>
            </a:r>
          </a:p>
        </p:txBody>
      </p:sp>
      <p:sp>
        <p:nvSpPr>
          <p:cNvPr id="19" name="矩形 18"/>
          <p:cNvSpPr/>
          <p:nvPr/>
        </p:nvSpPr>
        <p:spPr>
          <a:xfrm>
            <a:off x="1074984" y="609917"/>
            <a:ext cx="10042032" cy="2819083"/>
          </a:xfrm>
          <a:prstGeom prst="rect">
            <a:avLst/>
          </a:prstGeom>
          <a:solidFill>
            <a:srgbClr val="FFC02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052320" y="2179320"/>
            <a:ext cx="8097520" cy="3550920"/>
            <a:chOff x="2052320" y="2179320"/>
            <a:chExt cx="8097520" cy="3550920"/>
          </a:xfrm>
        </p:grpSpPr>
        <p:grpSp>
          <p:nvGrpSpPr>
            <p:cNvPr id="12" name="组合 11"/>
            <p:cNvGrpSpPr/>
            <p:nvPr/>
          </p:nvGrpSpPr>
          <p:grpSpPr>
            <a:xfrm>
              <a:off x="2052320" y="2179320"/>
              <a:ext cx="8097520" cy="2489200"/>
              <a:chOff x="2052320" y="1564640"/>
              <a:chExt cx="8097520" cy="248920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2052320" y="1564640"/>
                <a:ext cx="8097520" cy="24892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Arial Unicode MS" panose="020B0604020202020204" charset="-122"/>
                  <a:ea typeface="微软雅黑" panose="020B0503020204020204" pitchFamily="34" charset="-122"/>
                  <a:sym typeface="Open Sans" panose="020B0606030504020204" pitchFamily="34" charset="0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2453640" y="1706880"/>
                <a:ext cx="72847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200" b="1" spc="1400" dirty="0">
                    <a:solidFill>
                      <a:schemeClr val="bg1"/>
                    </a:solidFill>
                    <a:latin typeface="Arial Unicode MS" panose="020B0604020202020204" charset="-122"/>
                    <a:ea typeface="微软雅黑" panose="020B0503020204020204" pitchFamily="34" charset="-122"/>
                    <a:cs typeface="Arial Unicode MS" panose="020B0604020202020204" charset="-122"/>
                    <a:sym typeface="Open Sans" panose="020B0606030504020204" pitchFamily="34" charset="0"/>
                  </a:rPr>
                  <a:t>THANK YOU</a:t>
                </a:r>
                <a:endParaRPr lang="zh-CN" altLang="en-US" sz="7200" b="1" spc="1400" dirty="0">
                  <a:solidFill>
                    <a:schemeClr val="bg1"/>
                  </a:solidFill>
                  <a:latin typeface="Arial Unicode MS" panose="020B0604020202020204" charset="-122"/>
                  <a:ea typeface="微软雅黑" panose="020B0503020204020204" pitchFamily="34" charset="-122"/>
                  <a:cs typeface="Arial Unicode MS" panose="020B0604020202020204" charset="-122"/>
                  <a:sym typeface="Open Sans" panose="020B0606030504020204" pitchFamily="34" charset="0"/>
                </a:endParaRPr>
              </a:p>
            </p:txBody>
          </p:sp>
          <p:cxnSp>
            <p:nvCxnSpPr>
              <p:cNvPr id="17" name="直接连接符 16"/>
              <p:cNvCxnSpPr/>
              <p:nvPr/>
            </p:nvCxnSpPr>
            <p:spPr>
              <a:xfrm>
                <a:off x="2600960" y="2997200"/>
                <a:ext cx="6959600" cy="0"/>
              </a:xfrm>
              <a:prstGeom prst="line">
                <a:avLst/>
              </a:prstGeom>
              <a:ln w="4762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文本框 17"/>
              <p:cNvSpPr txBox="1"/>
              <p:nvPr/>
            </p:nvSpPr>
            <p:spPr>
              <a:xfrm>
                <a:off x="2834640" y="3269863"/>
                <a:ext cx="6522720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000" b="1" spc="1200" dirty="0">
                    <a:solidFill>
                      <a:schemeClr val="bg1"/>
                    </a:solidFill>
                    <a:latin typeface="Arial Unicode MS" panose="020B0604020202020204" charset="-122"/>
                    <a:ea typeface="微软雅黑" panose="020B0503020204020204" pitchFamily="34" charset="-122"/>
                    <a:sym typeface="Open Sans" panose="020B0606030504020204" pitchFamily="34" charset="0"/>
                  </a:rPr>
                  <a:t>客户服务部</a:t>
                </a: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 rot="5400000">
              <a:off x="5829300" y="5196840"/>
              <a:ext cx="533400" cy="533400"/>
              <a:chOff x="10756339" y="3063240"/>
              <a:chExt cx="721360" cy="721360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10756339" y="3063240"/>
                <a:ext cx="721360" cy="721360"/>
              </a:xfrm>
              <a:prstGeom prst="ellipse">
                <a:avLst/>
              </a:prstGeom>
              <a:solidFill>
                <a:srgbClr val="FFC02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 Unicode MS" panose="020B0604020202020204" charset="-122"/>
                  <a:ea typeface="微软雅黑" panose="020B0503020204020204" pitchFamily="34" charset="-122"/>
                  <a:sym typeface="Open Sans" panose="020B0606030504020204" pitchFamily="34" charset="0"/>
                </a:endParaRPr>
              </a:p>
            </p:txBody>
          </p:sp>
          <p:sp>
            <p:nvSpPr>
              <p:cNvPr id="21" name="燕尾形 20"/>
              <p:cNvSpPr/>
              <p:nvPr/>
            </p:nvSpPr>
            <p:spPr>
              <a:xfrm>
                <a:off x="10939485" y="3246386"/>
                <a:ext cx="355068" cy="355068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 Unicode MS" panose="020B0604020202020204" charset="-122"/>
                  <a:ea typeface="微软雅黑" panose="020B0503020204020204" pitchFamily="34" charset="-122"/>
                  <a:sym typeface="Open Sans" panose="020B060603050402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41960" y="493395"/>
            <a:ext cx="11343640" cy="768350"/>
            <a:chOff x="441960" y="493395"/>
            <a:chExt cx="11343640" cy="768350"/>
          </a:xfrm>
        </p:grpSpPr>
        <p:sp>
          <p:nvSpPr>
            <p:cNvPr id="3" name="文本框 2"/>
            <p:cNvSpPr txBox="1"/>
            <p:nvPr/>
          </p:nvSpPr>
          <p:spPr>
            <a:xfrm>
              <a:off x="441960" y="493395"/>
              <a:ext cx="4584700" cy="76835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CN" sz="4400" b="1" spc="1000" dirty="0">
                  <a:solidFill>
                    <a:schemeClr val="bg1"/>
                  </a:solidFill>
                  <a:latin typeface="Arial Unicode MS" panose="020B0604020202020204" charset="-122"/>
                  <a:ea typeface="微软雅黑" panose="020B0503020204020204" pitchFamily="34" charset="-122"/>
                  <a:sym typeface="Open Sans" panose="020B0606030504020204" pitchFamily="34" charset="0"/>
                </a:rPr>
                <a:t>CONTENTS</a:t>
              </a:r>
              <a:endParaRPr lang="zh-CN" altLang="en-US" sz="4400" b="1" spc="1000" dirty="0">
                <a:solidFill>
                  <a:schemeClr val="bg1"/>
                </a:solidFill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endParaRPr>
            </a:p>
          </p:txBody>
        </p:sp>
        <p:cxnSp>
          <p:nvCxnSpPr>
            <p:cNvPr id="4" name="直接连接符 3"/>
            <p:cNvCxnSpPr>
              <a:stCxn id="3" idx="3"/>
            </p:cNvCxnSpPr>
            <p:nvPr/>
          </p:nvCxnSpPr>
          <p:spPr>
            <a:xfrm>
              <a:off x="5026660" y="877481"/>
              <a:ext cx="6758940" cy="11232"/>
            </a:xfrm>
            <a:prstGeom prst="line">
              <a:avLst/>
            </a:prstGeom>
            <a:ln w="254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441960" y="1442720"/>
            <a:ext cx="11308080" cy="4937760"/>
            <a:chOff x="441960" y="1442720"/>
            <a:chExt cx="11308080" cy="4937760"/>
          </a:xfrm>
        </p:grpSpPr>
        <p:sp>
          <p:nvSpPr>
            <p:cNvPr id="7" name="矩形 6"/>
            <p:cNvSpPr/>
            <p:nvPr/>
          </p:nvSpPr>
          <p:spPr>
            <a:xfrm>
              <a:off x="441960" y="1442720"/>
              <a:ext cx="11308080" cy="493776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2591B1"/>
              </a:solidFill>
            </a:ln>
            <a:effectLst>
              <a:outerShdw blurRad="228600" dist="381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028700" y="2578498"/>
              <a:ext cx="10134600" cy="2666204"/>
              <a:chOff x="1153160" y="2552827"/>
              <a:chExt cx="10134600" cy="2666204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153160" y="2558702"/>
                <a:ext cx="4531360" cy="721360"/>
                <a:chOff x="1239520" y="3849022"/>
                <a:chExt cx="4531360" cy="721360"/>
              </a:xfrm>
            </p:grpSpPr>
            <p:sp useBgFill="1">
              <p:nvSpPr>
                <p:cNvPr id="25" name="椭圆 24"/>
                <p:cNvSpPr/>
                <p:nvPr/>
              </p:nvSpPr>
              <p:spPr>
                <a:xfrm>
                  <a:off x="1239520" y="3849022"/>
                  <a:ext cx="721360" cy="72136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dirty="0">
                      <a:latin typeface="Arial Unicode MS" panose="020B0604020202020204" charset="-122"/>
                      <a:ea typeface="微软雅黑" panose="020B0503020204020204" pitchFamily="34" charset="-122"/>
                      <a:sym typeface="Open Sans" panose="020B0606030504020204" pitchFamily="34" charset="0"/>
                    </a:rPr>
                    <a:t>01</a:t>
                  </a:r>
                </a:p>
              </p:txBody>
            </p:sp>
            <p:grpSp>
              <p:nvGrpSpPr>
                <p:cNvPr id="26" name="组合 25"/>
                <p:cNvGrpSpPr/>
                <p:nvPr/>
              </p:nvGrpSpPr>
              <p:grpSpPr>
                <a:xfrm>
                  <a:off x="2181860" y="4026325"/>
                  <a:ext cx="3589020" cy="460375"/>
                  <a:chOff x="2202180" y="4063057"/>
                  <a:chExt cx="3589020" cy="460375"/>
                </a:xfrm>
              </p:grpSpPr>
              <p:sp>
                <p:nvSpPr>
                  <p:cNvPr id="27" name="文本框 26"/>
                  <p:cNvSpPr txBox="1"/>
                  <p:nvPr/>
                </p:nvSpPr>
                <p:spPr>
                  <a:xfrm>
                    <a:off x="2202180" y="4063057"/>
                    <a:ext cx="3444240" cy="4603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400" b="1" spc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Unicode MS" panose="020B0604020202020204" charset="-122"/>
                        <a:ea typeface="微软雅黑" panose="020B0503020204020204" pitchFamily="34" charset="-122"/>
                        <a:sym typeface="Open Sans" panose="020B0606030504020204" pitchFamily="34" charset="0"/>
                      </a:rPr>
                      <a:t>活动概述</a:t>
                    </a:r>
                  </a:p>
                </p:txBody>
              </p:sp>
              <p:sp>
                <p:nvSpPr>
                  <p:cNvPr id="28" name="文本框 27"/>
                  <p:cNvSpPr txBox="1"/>
                  <p:nvPr/>
                </p:nvSpPr>
                <p:spPr>
                  <a:xfrm>
                    <a:off x="2255520" y="4292600"/>
                    <a:ext cx="3535680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zh-CN" altLang="en-US" sz="900" spc="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Unicode MS" panose="020B0604020202020204" charset="-122"/>
                      <a:ea typeface="微软雅黑" panose="020B0503020204020204" pitchFamily="34" charset="-122"/>
                      <a:sym typeface="Open Sans" panose="020B0606030504020204" pitchFamily="34" charset="0"/>
                    </a:endParaRPr>
                  </a:p>
                </p:txBody>
              </p:sp>
            </p:grpSp>
          </p:grpSp>
          <p:grpSp>
            <p:nvGrpSpPr>
              <p:cNvPr id="11" name="组合 10"/>
              <p:cNvGrpSpPr/>
              <p:nvPr/>
            </p:nvGrpSpPr>
            <p:grpSpPr>
              <a:xfrm>
                <a:off x="1153160" y="4497671"/>
                <a:ext cx="4386580" cy="721360"/>
                <a:chOff x="1239520" y="3849022"/>
                <a:chExt cx="4386580" cy="721360"/>
              </a:xfrm>
            </p:grpSpPr>
            <p:sp useBgFill="1">
              <p:nvSpPr>
                <p:cNvPr id="17" name="椭圆 16"/>
                <p:cNvSpPr/>
                <p:nvPr/>
              </p:nvSpPr>
              <p:spPr>
                <a:xfrm>
                  <a:off x="1239520" y="3849022"/>
                  <a:ext cx="721360" cy="72136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dirty="0">
                      <a:latin typeface="Arial Unicode MS" panose="020B0604020202020204" charset="-122"/>
                      <a:ea typeface="微软雅黑" panose="020B0503020204020204" pitchFamily="34" charset="-122"/>
                      <a:sym typeface="Open Sans" panose="020B0606030504020204" pitchFamily="34" charset="0"/>
                    </a:rPr>
                    <a:t>02</a:t>
                  </a:r>
                </a:p>
              </p:txBody>
            </p:sp>
            <p:sp>
              <p:nvSpPr>
                <p:cNvPr id="19" name="文本框 18"/>
                <p:cNvSpPr txBox="1"/>
                <p:nvPr/>
              </p:nvSpPr>
              <p:spPr>
                <a:xfrm>
                  <a:off x="2181860" y="3979514"/>
                  <a:ext cx="3444240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400" b="1" spc="15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Unicode MS" panose="020B0604020202020204" charset="-122"/>
                      <a:ea typeface="微软雅黑" panose="020B0503020204020204" pitchFamily="34" charset="-122"/>
                      <a:sym typeface="Open Sans" panose="020B0606030504020204" pitchFamily="34" charset="0"/>
                    </a:rPr>
                    <a:t>现场包装</a:t>
                  </a:r>
                </a:p>
              </p:txBody>
            </p:sp>
          </p:grpSp>
          <p:grpSp>
            <p:nvGrpSpPr>
              <p:cNvPr id="12" name="组合 11"/>
              <p:cNvGrpSpPr/>
              <p:nvPr/>
            </p:nvGrpSpPr>
            <p:grpSpPr>
              <a:xfrm>
                <a:off x="6756400" y="2552827"/>
                <a:ext cx="4531360" cy="721360"/>
                <a:chOff x="1239520" y="3849022"/>
                <a:chExt cx="4531360" cy="721360"/>
              </a:xfrm>
            </p:grpSpPr>
            <p:sp useBgFill="1">
              <p:nvSpPr>
                <p:cNvPr id="13" name="椭圆 12"/>
                <p:cNvSpPr/>
                <p:nvPr/>
              </p:nvSpPr>
              <p:spPr>
                <a:xfrm>
                  <a:off x="1239520" y="3849022"/>
                  <a:ext cx="721360" cy="72136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dirty="0">
                      <a:latin typeface="Arial Unicode MS" panose="020B0604020202020204" charset="-122"/>
                      <a:ea typeface="微软雅黑" panose="020B0503020204020204" pitchFamily="34" charset="-122"/>
                      <a:sym typeface="Open Sans" panose="020B0606030504020204" pitchFamily="34" charset="0"/>
                    </a:rPr>
                    <a:t>03</a:t>
                  </a:r>
                </a:p>
              </p:txBody>
            </p:sp>
            <p:grpSp>
              <p:nvGrpSpPr>
                <p:cNvPr id="14" name="组合 13"/>
                <p:cNvGrpSpPr/>
                <p:nvPr/>
              </p:nvGrpSpPr>
              <p:grpSpPr>
                <a:xfrm>
                  <a:off x="2235200" y="4025680"/>
                  <a:ext cx="3535680" cy="461020"/>
                  <a:chOff x="2255520" y="4062412"/>
                  <a:chExt cx="3535680" cy="461020"/>
                </a:xfrm>
              </p:grpSpPr>
              <p:sp>
                <p:nvSpPr>
                  <p:cNvPr id="15" name="文本框 14"/>
                  <p:cNvSpPr txBox="1"/>
                  <p:nvPr/>
                </p:nvSpPr>
                <p:spPr>
                  <a:xfrm>
                    <a:off x="2255520" y="4062412"/>
                    <a:ext cx="3444240" cy="4603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400" b="1" spc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Unicode MS" panose="020B0604020202020204" charset="-122"/>
                        <a:ea typeface="微软雅黑" panose="020B0503020204020204" pitchFamily="34" charset="-122"/>
                        <a:sym typeface="Open Sans" panose="020B0606030504020204" pitchFamily="34" charset="0"/>
                      </a:rPr>
                      <a:t>内容规划</a:t>
                    </a:r>
                  </a:p>
                </p:txBody>
              </p:sp>
              <p:sp>
                <p:nvSpPr>
                  <p:cNvPr id="16" name="文本框 15"/>
                  <p:cNvSpPr txBox="1"/>
                  <p:nvPr/>
                </p:nvSpPr>
                <p:spPr>
                  <a:xfrm>
                    <a:off x="2255520" y="4292600"/>
                    <a:ext cx="3535680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zh-CN" altLang="en-US" sz="900" spc="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Unicode MS" panose="020B0604020202020204" charset="-122"/>
                      <a:ea typeface="微软雅黑" panose="020B0503020204020204" pitchFamily="34" charset="-122"/>
                      <a:sym typeface="Open Sans" panose="020B0606030504020204" pitchFamily="34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tile tx="0" ty="0" sx="100000" sy="100000" flip="none" algn="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6228080"/>
            <a:ext cx="62992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2" name="PA_十字形 9" descr="e7d195523061f1c0d318120d6aeaf1b6ccceb6ba3da59c0775C5DE19DDDEBC09ED96DBD9900D9848D623ECAD1D4904B78047D0015C22C8BE97228BE8B5BFF08FE7A3AE04126DA07312A96C0F69F9BAB7B8762A2F02ECB167EB1D3D935132D44A03185F23F8625673A228DA0C7DA620D0616217B810CE4DCA0BDC2CD812D5F48220C6184BA351E466"/>
          <p:cNvSpPr/>
          <p:nvPr>
            <p:custDataLst>
              <p:tags r:id="rId1"/>
            </p:custDataLst>
          </p:nvPr>
        </p:nvSpPr>
        <p:spPr>
          <a:xfrm>
            <a:off x="177799" y="6422270"/>
            <a:ext cx="241542" cy="241540"/>
          </a:xfrm>
          <a:prstGeom prst="plus">
            <a:avLst>
              <a:gd name="adj" fmla="val 4369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143760" y="914400"/>
            <a:ext cx="7919720" cy="1861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spc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14300" sx="102000" sy="102000" algn="ctr" rotWithShape="0">
                    <a:prstClr val="black">
                      <a:alpha val="34000"/>
                    </a:prst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Part </a:t>
            </a:r>
            <a:r>
              <a:rPr lang="en-US" altLang="zh-CN" sz="11500" b="1" spc="600" dirty="0">
                <a:solidFill>
                  <a:schemeClr val="bg1"/>
                </a:solidFill>
                <a:effectLst>
                  <a:outerShdw blurRad="114300" sx="102000" sy="102000" algn="ctr" rotWithShape="0">
                    <a:prstClr val="black">
                      <a:alpha val="34000"/>
                    </a:prst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ONE</a:t>
            </a:r>
            <a:endParaRPr lang="zh-CN" altLang="en-US" sz="11500" b="1" spc="600" dirty="0">
              <a:solidFill>
                <a:schemeClr val="bg1"/>
              </a:solidFill>
              <a:effectLst>
                <a:outerShdw blurRad="114300" sx="102000" sy="102000" algn="ctr" rotWithShape="0">
                  <a:prstClr val="black">
                    <a:alpha val="34000"/>
                  </a:prstClr>
                </a:outerShdw>
              </a:effectLst>
              <a:latin typeface="Arial Unicode MS" panose="020B0604020202020204" charset="-122"/>
              <a:ea typeface="微软雅黑" panose="020B0503020204020204" pitchFamily="34" charset="-122"/>
              <a:cs typeface="Arial Unicode MS" panose="020B0604020202020204" charset="-122"/>
              <a:sym typeface="Open Sans" panose="020B0606030504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52570" y="3145155"/>
            <a:ext cx="429958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spc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rPr>
              <a:t>活动</a:t>
            </a:r>
            <a:r>
              <a:rPr lang="zh-CN" altLang="en-US" sz="6600" b="1" spc="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rPr>
              <a:t>概述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64480" y="3309620"/>
            <a:ext cx="58146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lt"/>
              </a:rPr>
              <a:t>深化品牌客情，加深业主对深铁置业品牌的满意度与口碑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lt"/>
              </a:rPr>
              <a:t>通过活动开展，深度挖掘品牌客群，扩大深铁置业品牌的传播力度及影响渠道</a:t>
            </a:r>
          </a:p>
        </p:txBody>
      </p:sp>
      <p:sp>
        <p:nvSpPr>
          <p:cNvPr id="8" name="ïś1ïḍe"/>
          <p:cNvSpPr/>
          <p:nvPr/>
        </p:nvSpPr>
        <p:spPr>
          <a:xfrm>
            <a:off x="789305" y="1509395"/>
            <a:ext cx="4262120" cy="4683760"/>
          </a:xfrm>
          <a:custGeom>
            <a:avLst/>
            <a:gdLst>
              <a:gd name="connsiteX0" fmla="*/ 0 w 4594110"/>
              <a:gd name="connsiteY0" fmla="*/ 1980220 h 3960440"/>
              <a:gd name="connsiteX1" fmla="*/ 990110 w 4594110"/>
              <a:gd name="connsiteY1" fmla="*/ 1 h 3960440"/>
              <a:gd name="connsiteX2" fmla="*/ 3604000 w 4594110"/>
              <a:gd name="connsiteY2" fmla="*/ 1 h 3960440"/>
              <a:gd name="connsiteX3" fmla="*/ 4594110 w 4594110"/>
              <a:gd name="connsiteY3" fmla="*/ 1980220 h 3960440"/>
              <a:gd name="connsiteX4" fmla="*/ 3604000 w 4594110"/>
              <a:gd name="connsiteY4" fmla="*/ 3960439 h 3960440"/>
              <a:gd name="connsiteX5" fmla="*/ 990110 w 4594110"/>
              <a:gd name="connsiteY5" fmla="*/ 3960439 h 3960440"/>
              <a:gd name="connsiteX6" fmla="*/ 0 w 4594110"/>
              <a:gd name="connsiteY6" fmla="*/ 1980220 h 3960440"/>
              <a:gd name="connsiteX0-1" fmla="*/ 0 w 4594110"/>
              <a:gd name="connsiteY0-2" fmla="*/ 1980219 h 3960438"/>
              <a:gd name="connsiteX1-3" fmla="*/ 990110 w 4594110"/>
              <a:gd name="connsiteY1-4" fmla="*/ 0 h 3960438"/>
              <a:gd name="connsiteX2-5" fmla="*/ 4594110 w 4594110"/>
              <a:gd name="connsiteY2-6" fmla="*/ 1980219 h 3960438"/>
              <a:gd name="connsiteX3-7" fmla="*/ 3604000 w 4594110"/>
              <a:gd name="connsiteY3-8" fmla="*/ 3960438 h 3960438"/>
              <a:gd name="connsiteX4-9" fmla="*/ 990110 w 4594110"/>
              <a:gd name="connsiteY4-10" fmla="*/ 3960438 h 3960438"/>
              <a:gd name="connsiteX5-11" fmla="*/ 0 w 4594110"/>
              <a:gd name="connsiteY5-12" fmla="*/ 1980219 h 3960438"/>
              <a:gd name="connsiteX0-13" fmla="*/ 0 w 3604000"/>
              <a:gd name="connsiteY0-14" fmla="*/ 1980219 h 3960438"/>
              <a:gd name="connsiteX1-15" fmla="*/ 990110 w 3604000"/>
              <a:gd name="connsiteY1-16" fmla="*/ 0 h 3960438"/>
              <a:gd name="connsiteX2-17" fmla="*/ 3604000 w 3604000"/>
              <a:gd name="connsiteY2-18" fmla="*/ 3960438 h 3960438"/>
              <a:gd name="connsiteX3-19" fmla="*/ 990110 w 3604000"/>
              <a:gd name="connsiteY3-20" fmla="*/ 3960438 h 3960438"/>
              <a:gd name="connsiteX4-21" fmla="*/ 0 w 3604000"/>
              <a:gd name="connsiteY4-22" fmla="*/ 1980219 h 3960438"/>
              <a:gd name="connsiteX0-23" fmla="*/ 0 w 3604000"/>
              <a:gd name="connsiteY0-24" fmla="*/ 1980219 h 3960438"/>
              <a:gd name="connsiteX1-25" fmla="*/ 990110 w 3604000"/>
              <a:gd name="connsiteY1-26" fmla="*/ 0 h 3960438"/>
              <a:gd name="connsiteX2-27" fmla="*/ 2211779 w 3604000"/>
              <a:gd name="connsiteY2-28" fmla="*/ 1807157 h 3960438"/>
              <a:gd name="connsiteX3-29" fmla="*/ 3604000 w 3604000"/>
              <a:gd name="connsiteY3-30" fmla="*/ 3960438 h 3960438"/>
              <a:gd name="connsiteX4-31" fmla="*/ 990110 w 3604000"/>
              <a:gd name="connsiteY4-32" fmla="*/ 3960438 h 3960438"/>
              <a:gd name="connsiteX5-33" fmla="*/ 0 w 3604000"/>
              <a:gd name="connsiteY5-34" fmla="*/ 1980219 h 3960438"/>
              <a:gd name="connsiteX0-35" fmla="*/ 0 w 3604000"/>
              <a:gd name="connsiteY0-36" fmla="*/ 1980219 h 3960438"/>
              <a:gd name="connsiteX1-37" fmla="*/ 990110 w 3604000"/>
              <a:gd name="connsiteY1-38" fmla="*/ 0 h 3960438"/>
              <a:gd name="connsiteX2-39" fmla="*/ 2178876 w 3604000"/>
              <a:gd name="connsiteY2-40" fmla="*/ 3312436 h 3960438"/>
              <a:gd name="connsiteX3-41" fmla="*/ 3604000 w 3604000"/>
              <a:gd name="connsiteY3-42" fmla="*/ 3960438 h 3960438"/>
              <a:gd name="connsiteX4-43" fmla="*/ 990110 w 3604000"/>
              <a:gd name="connsiteY4-44" fmla="*/ 3960438 h 3960438"/>
              <a:gd name="connsiteX5-45" fmla="*/ 0 w 3604000"/>
              <a:gd name="connsiteY5-46" fmla="*/ 1980219 h 39604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604000" h="3960438">
                <a:moveTo>
                  <a:pt x="0" y="1980219"/>
                </a:moveTo>
                <a:lnTo>
                  <a:pt x="990110" y="0"/>
                </a:lnTo>
                <a:lnTo>
                  <a:pt x="2178876" y="3312436"/>
                </a:lnTo>
                <a:lnTo>
                  <a:pt x="3604000" y="3960438"/>
                </a:lnTo>
                <a:lnTo>
                  <a:pt x="990110" y="3960438"/>
                </a:lnTo>
                <a:lnTo>
                  <a:pt x="0" y="1980219"/>
                </a:lnTo>
                <a:close/>
              </a:path>
            </a:pathLst>
          </a:custGeom>
          <a:blipFill>
            <a:blip r:embed="rId2" cstate="print"/>
            <a:tile tx="-527050" ty="-1295400" sx="100000" sy="100000" flip="xy" algn="r"/>
          </a:blipFill>
          <a:ln w="762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20" name="îṧľïḋe"/>
          <p:cNvSpPr/>
          <p:nvPr/>
        </p:nvSpPr>
        <p:spPr>
          <a:xfrm>
            <a:off x="805180" y="3881120"/>
            <a:ext cx="1163955" cy="2311400"/>
          </a:xfrm>
          <a:custGeom>
            <a:avLst/>
            <a:gdLst>
              <a:gd name="connsiteX0" fmla="*/ 0 w 1990507"/>
              <a:gd name="connsiteY0" fmla="*/ 1990507 h 1990507"/>
              <a:gd name="connsiteX1" fmla="*/ 0 w 1990507"/>
              <a:gd name="connsiteY1" fmla="*/ 0 h 1990507"/>
              <a:gd name="connsiteX2" fmla="*/ 1990507 w 1990507"/>
              <a:gd name="connsiteY2" fmla="*/ 1990507 h 1990507"/>
              <a:gd name="connsiteX3" fmla="*/ 0 w 1990507"/>
              <a:gd name="connsiteY3" fmla="*/ 1990507 h 1990507"/>
              <a:gd name="connsiteX0-1" fmla="*/ 0 w 1990507"/>
              <a:gd name="connsiteY0-2" fmla="*/ 2311520 h 2311520"/>
              <a:gd name="connsiteX1-3" fmla="*/ 826851 w 1990507"/>
              <a:gd name="connsiteY1-4" fmla="*/ 0 h 2311520"/>
              <a:gd name="connsiteX2-5" fmla="*/ 1990507 w 1990507"/>
              <a:gd name="connsiteY2-6" fmla="*/ 2311520 h 2311520"/>
              <a:gd name="connsiteX3-7" fmla="*/ 0 w 1990507"/>
              <a:gd name="connsiteY3-8" fmla="*/ 2311520 h 2311520"/>
              <a:gd name="connsiteX0-9" fmla="*/ 116732 w 1163656"/>
              <a:gd name="connsiteY0-10" fmla="*/ 2311520 h 2311520"/>
              <a:gd name="connsiteX1-11" fmla="*/ 0 w 1163656"/>
              <a:gd name="connsiteY1-12" fmla="*/ 0 h 2311520"/>
              <a:gd name="connsiteX2-13" fmla="*/ 1163656 w 1163656"/>
              <a:gd name="connsiteY2-14" fmla="*/ 2311520 h 2311520"/>
              <a:gd name="connsiteX3-15" fmla="*/ 116732 w 1163656"/>
              <a:gd name="connsiteY3-16" fmla="*/ 2311520 h 23115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163656" h="2311520">
                <a:moveTo>
                  <a:pt x="116732" y="2311520"/>
                </a:moveTo>
                <a:lnTo>
                  <a:pt x="0" y="0"/>
                </a:lnTo>
                <a:lnTo>
                  <a:pt x="1163656" y="2311520"/>
                </a:lnTo>
                <a:lnTo>
                  <a:pt x="116732" y="23115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H="1" flipV="1">
            <a:off x="3496310" y="5354955"/>
            <a:ext cx="1664335" cy="786765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H="1" flipV="1">
            <a:off x="2150745" y="1739900"/>
            <a:ext cx="1008380" cy="269621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7442835" y="1073150"/>
            <a:ext cx="37363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6000" b="1" dirty="0">
                <a:solidFill>
                  <a:srgbClr val="00947E"/>
                </a:solidFill>
                <a:latin typeface="张海山锐线体简" panose="02000000000000000000" charset="-122"/>
                <a:ea typeface="张海山锐线体简" panose="02000000000000000000" charset="-122"/>
                <a:cs typeface="张海山锐线体简" panose="02000000000000000000" charset="-122"/>
              </a:rPr>
              <a:t>活动目的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64480" y="2493645"/>
            <a:ext cx="58146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00" b="1" dirty="0">
                <a:solidFill>
                  <a:srgbClr val="7C9554"/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活动时间</a:t>
            </a:r>
            <a:r>
              <a:rPr lang="zh-CN" altLang="en-US" sz="1500" b="1" dirty="0">
                <a:solidFill>
                  <a:srgbClr val="7C9554"/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：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暂定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2020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年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1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月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5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日（周日）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00" b="1" dirty="0" err="1">
                <a:solidFill>
                  <a:srgbClr val="7C9554"/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活动对象</a:t>
            </a:r>
            <a:r>
              <a:rPr lang="en-US" altLang="zh-CN" sz="1500" b="1" dirty="0">
                <a:solidFill>
                  <a:srgbClr val="7C9554"/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：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小区业主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00" b="1" dirty="0">
                <a:solidFill>
                  <a:srgbClr val="7C9554"/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活动地点：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4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个小区同步进行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500" b="1" dirty="0">
                <a:solidFill>
                  <a:srgbClr val="7C9554"/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                              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①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龙瑞佳园项目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（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蛇口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）；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                              ②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前海时代项目（前海）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；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                              ③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塘朗城项目（西丽）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；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                              ④</a:t>
            </a:r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锦上花园项目（龙岗）</a:t>
            </a: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；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张海山锐谐体" panose="02000000000000000000" charset="-122"/>
                <a:sym typeface="+mn-ea"/>
              </a:rPr>
              <a:t>                     </a:t>
            </a:r>
            <a:endParaRPr lang="zh-CN" altLang="en-US" sz="1500" b="1" dirty="0">
              <a:latin typeface="张海山锐谐体" panose="02000000000000000000" charset="-122"/>
              <a:ea typeface="张海山锐谐体" panose="02000000000000000000" charset="-122"/>
              <a:cs typeface="张海山锐谐体" panose="02000000000000000000" charset="-122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42835" y="1073150"/>
            <a:ext cx="37363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6000" b="1" dirty="0">
                <a:solidFill>
                  <a:srgbClr val="00947E"/>
                </a:solidFill>
                <a:latin typeface="张海山锐线体简" panose="02000000000000000000" charset="-122"/>
                <a:ea typeface="张海山锐线体简" panose="02000000000000000000" charset="-122"/>
                <a:cs typeface="张海山锐线体简" panose="02000000000000000000" charset="-122"/>
              </a:rPr>
              <a:t>活动概述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B9C7244F-8BBA-4CA9-8B03-A0D350F2280D}"/>
              </a:ext>
            </a:extLst>
          </p:cNvPr>
          <p:cNvGrpSpPr/>
          <p:nvPr/>
        </p:nvGrpSpPr>
        <p:grpSpPr>
          <a:xfrm>
            <a:off x="805180" y="879289"/>
            <a:ext cx="3736340" cy="3850613"/>
            <a:chOff x="786765" y="1739900"/>
            <a:chExt cx="3736340" cy="3850613"/>
          </a:xfrm>
        </p:grpSpPr>
        <p:cxnSp>
          <p:nvCxnSpPr>
            <p:cNvPr id="22" name="直接连接符 21"/>
            <p:cNvCxnSpPr/>
            <p:nvPr/>
          </p:nvCxnSpPr>
          <p:spPr>
            <a:xfrm flipH="1" flipV="1">
              <a:off x="2150745" y="1739900"/>
              <a:ext cx="1008380" cy="2696210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E0663AE-52EF-4F79-9144-E155AEDF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765" y="2035880"/>
              <a:ext cx="3736340" cy="3554633"/>
            </a:xfrm>
            <a:prstGeom prst="rect">
              <a:avLst/>
            </a:prstGeom>
          </p:spPr>
        </p:pic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57F2952D-7AB6-46B8-A150-B9086D6C486D}"/>
                </a:ext>
              </a:extLst>
            </p:cNvPr>
            <p:cNvSpPr/>
            <p:nvPr/>
          </p:nvSpPr>
          <p:spPr>
            <a:xfrm>
              <a:off x="4127383" y="5217952"/>
              <a:ext cx="302004" cy="302004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F44E0EA4-F08B-458C-BCA1-712FF73EA731}"/>
                </a:ext>
              </a:extLst>
            </p:cNvPr>
            <p:cNvSpPr/>
            <p:nvPr/>
          </p:nvSpPr>
          <p:spPr>
            <a:xfrm>
              <a:off x="1387157" y="5191369"/>
              <a:ext cx="327171" cy="327171"/>
            </a:xfrm>
            <a:prstGeom prst="ellipse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/>
                <a:t>休</a:t>
              </a: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7FA1317B-ABC5-44AC-B1E0-4030A95176AF}"/>
                </a:ext>
              </a:extLst>
            </p:cNvPr>
            <p:cNvSpPr/>
            <p:nvPr/>
          </p:nvSpPr>
          <p:spPr>
            <a:xfrm>
              <a:off x="1905320" y="5190464"/>
              <a:ext cx="327171" cy="327171"/>
            </a:xfrm>
            <a:prstGeom prst="ellipse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/>
                <a:t>休</a:t>
              </a: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DFD8C639-5AF1-4225-A3AC-F73BB49BD870}"/>
                </a:ext>
              </a:extLst>
            </p:cNvPr>
            <p:cNvSpPr/>
            <p:nvPr/>
          </p:nvSpPr>
          <p:spPr>
            <a:xfrm>
              <a:off x="3587115" y="5181498"/>
              <a:ext cx="327171" cy="3271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/>
                <a:t>班</a:t>
              </a: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9A8FAE47-848A-4864-82ED-A34BFAD8E675}"/>
              </a:ext>
            </a:extLst>
          </p:cNvPr>
          <p:cNvSpPr txBox="1"/>
          <p:nvPr/>
        </p:nvSpPr>
        <p:spPr>
          <a:xfrm>
            <a:off x="805180" y="4898166"/>
            <a:ext cx="5084632" cy="117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/>
              <a:t>预计</a:t>
            </a:r>
            <a:r>
              <a:rPr lang="en-US" altLang="zh-CN" sz="1200" dirty="0"/>
              <a:t>2020</a:t>
            </a:r>
            <a:r>
              <a:rPr lang="zh-CN" altLang="en-US" sz="1200" dirty="0"/>
              <a:t>元旦放假为</a:t>
            </a:r>
            <a:r>
              <a:rPr lang="en-US" altLang="zh-CN" sz="1200" dirty="0"/>
              <a:t>12.30-1.1</a:t>
            </a:r>
          </a:p>
          <a:p>
            <a:pPr>
              <a:lnSpc>
                <a:spcPct val="150000"/>
              </a:lnSpc>
            </a:pPr>
            <a:r>
              <a:rPr lang="en-US" altLang="zh-CN" sz="1200" dirty="0"/>
              <a:t>12.29</a:t>
            </a:r>
            <a:r>
              <a:rPr lang="zh-CN" altLang="en-US" sz="1200" dirty="0"/>
              <a:t>（周六），</a:t>
            </a:r>
            <a:r>
              <a:rPr lang="en-US" altLang="zh-CN" sz="1200" dirty="0"/>
              <a:t>1.4</a:t>
            </a:r>
            <a:r>
              <a:rPr lang="zh-CN" altLang="en-US" sz="1200" dirty="0"/>
              <a:t>（周六）补班</a:t>
            </a:r>
            <a:endParaRPr lang="en-US" altLang="zh-CN" sz="1200" dirty="0"/>
          </a:p>
          <a:p>
            <a:pPr>
              <a:lnSpc>
                <a:spcPct val="150000"/>
              </a:lnSpc>
            </a:pPr>
            <a:r>
              <a:rPr lang="zh-CN" altLang="en-US" sz="1200" dirty="0"/>
              <a:t>考虑到连休度假及补班可能，建议活动时间为</a:t>
            </a:r>
            <a:r>
              <a:rPr lang="en-US" altLang="zh-CN" sz="1200" dirty="0"/>
              <a:t>1.5</a:t>
            </a:r>
            <a:r>
              <a:rPr lang="zh-CN" altLang="en-US" sz="1200" dirty="0"/>
              <a:t>（周日）</a:t>
            </a:r>
            <a:endParaRPr lang="en-US" altLang="zh-CN" sz="1200" dirty="0"/>
          </a:p>
          <a:p>
            <a:pPr>
              <a:lnSpc>
                <a:spcPct val="150000"/>
              </a:lnSpc>
            </a:pPr>
            <a:r>
              <a:rPr lang="zh-CN" altLang="en-US" sz="1200" dirty="0"/>
              <a:t>*注：具体放假安排以国务院下发通知为主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íṧḷîďé"/>
          <p:cNvSpPr/>
          <p:nvPr/>
        </p:nvSpPr>
        <p:spPr bwMode="auto">
          <a:xfrm>
            <a:off x="0" y="1854200"/>
            <a:ext cx="12192000" cy="2116455"/>
          </a:xfrm>
          <a:prstGeom prst="rect">
            <a:avLst/>
          </a:prstGeom>
          <a:blipFill>
            <a:blip r:embed="rId3" cstate="print"/>
            <a:tile tx="1524000" ty="1905000" sx="100000" sy="100000" flip="xy" algn="r"/>
          </a:blipFill>
          <a:ln w="63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800" b="1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69925" y="4578350"/>
            <a:ext cx="882396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张海山锐线体简" panose="02000000000000000000" charset="-122"/>
                <a:ea typeface="张海山锐线体简" panose="02000000000000000000" charset="-122"/>
                <a:cs typeface="张海山锐线体简" panose="02000000000000000000" charset="-122"/>
              </a:rPr>
              <a:t>主题：</a:t>
            </a:r>
            <a:r>
              <a:rPr lang="zh-CN" altLang="en-US" sz="6000" b="1" dirty="0">
                <a:solidFill>
                  <a:srgbClr val="00947E"/>
                </a:solidFill>
                <a:latin typeface="张海山锐线体简" panose="02000000000000000000" charset="-122"/>
                <a:ea typeface="张海山锐线体简" panose="02000000000000000000" charset="-122"/>
                <a:cs typeface="张海山锐线体简" panose="02000000000000000000" charset="-122"/>
              </a:rPr>
              <a:t>定格此刻·幸福相随</a:t>
            </a:r>
          </a:p>
        </p:txBody>
      </p:sp>
      <p:sp>
        <p:nvSpPr>
          <p:cNvPr id="27" name="圆角矩形 26"/>
          <p:cNvSpPr/>
          <p:nvPr/>
        </p:nvSpPr>
        <p:spPr>
          <a:xfrm flipH="1">
            <a:off x="363855" y="4636845"/>
            <a:ext cx="45720" cy="80708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2" name="圆角矩形 26"/>
          <p:cNvSpPr/>
          <p:nvPr/>
        </p:nvSpPr>
        <p:spPr>
          <a:xfrm flipH="1">
            <a:off x="318135" y="241150"/>
            <a:ext cx="45720" cy="80708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42535" y="5358889"/>
            <a:ext cx="7607205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创艺简中圆" charset="0"/>
                <a:sym typeface="+mn-ea"/>
              </a:rPr>
              <a:t>深铁置业</a:t>
            </a:r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创艺简中圆" charset="0"/>
                <a:sym typeface="+mn-ea"/>
              </a:rPr>
              <a:t> 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创艺简中圆" charset="0"/>
                <a:sym typeface="+mn-ea"/>
              </a:rPr>
              <a:t>“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张海山锐谐体" panose="02000000000000000000" charset="-122"/>
                <a:ea typeface="张海山锐谐体" panose="02000000000000000000" charset="-122"/>
                <a:cs typeface="创艺简中圆" charset="0"/>
                <a:sym typeface="+mn-ea"/>
              </a:rPr>
              <a:t>最美全家福”业主关怀活动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669925" y="5920105"/>
            <a:ext cx="10726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9107768" y="5977255"/>
            <a:ext cx="12163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6296410" y="5768340"/>
            <a:ext cx="969589" cy="485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7303960" y="5767705"/>
            <a:ext cx="1629410" cy="43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1600" b="1" dirty="0">
                <a:latin typeface="华文细黑" panose="02010600040101010101" pitchFamily="2" charset="-122"/>
                <a:ea typeface="华文细黑" panose="02010600040101010101" pitchFamily="2" charset="-122"/>
                <a:cs typeface="华文细黑" panose="02010600040101010101" pitchFamily="2" charset="-122"/>
              </a:rPr>
              <a:t>金色</a:t>
            </a:r>
            <a:r>
              <a:rPr lang="en-US" altLang="zh-CN" sz="1600" b="1" dirty="0">
                <a:latin typeface="华文细黑" panose="02010600040101010101" pitchFamily="2" charset="-122"/>
                <a:ea typeface="华文细黑" panose="02010600040101010101" pitchFamily="2" charset="-122"/>
                <a:cs typeface="华文细黑" panose="02010600040101010101" pitchFamily="2" charset="-122"/>
              </a:rPr>
              <a:t>40%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2760646" y="4749972"/>
            <a:ext cx="7698178" cy="806087"/>
          </a:xfrm>
          <a:prstGeom prst="rect">
            <a:avLst/>
          </a:prstGeom>
          <a:noFill/>
        </p:spPr>
        <p:txBody>
          <a:bodyPr wrap="square" lIns="109824" tIns="54912" rIns="109824" bIns="54912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现场以红色为主，搭配少量香槟系及其他色系碰撞，营造新年热烈、活跃的视觉效果，独具温馨时尚的色彩。</a:t>
            </a:r>
          </a:p>
        </p:txBody>
      </p:sp>
      <p:sp>
        <p:nvSpPr>
          <p:cNvPr id="3" name="矩形 2"/>
          <p:cNvSpPr/>
          <p:nvPr/>
        </p:nvSpPr>
        <p:spPr>
          <a:xfrm>
            <a:off x="2841676" y="5811587"/>
            <a:ext cx="1843878" cy="44189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</a:endParaRPr>
          </a:p>
        </p:txBody>
      </p:sp>
      <p:pic>
        <p:nvPicPr>
          <p:cNvPr id="17" name="图片 16" descr="6fee5c5cc680494851b9edceb9a2d690"/>
          <p:cNvPicPr>
            <a:picLocks noChangeAspect="1"/>
          </p:cNvPicPr>
          <p:nvPr/>
        </p:nvPicPr>
        <p:blipFill rotWithShape="1">
          <a:blip r:embed="rId3" cstate="print"/>
          <a:srcRect l="15074"/>
          <a:stretch/>
        </p:blipFill>
        <p:spPr>
          <a:xfrm>
            <a:off x="6355133" y="155504"/>
            <a:ext cx="2449953" cy="4299655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283210" y="4478655"/>
            <a:ext cx="2418080" cy="1394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3200" b="1" dirty="0">
                <a:solidFill>
                  <a:schemeClr val="accent1">
                    <a:lumMod val="50000"/>
                  </a:schemeClr>
                </a:solidFill>
                <a:latin typeface="汉仪中圆简" panose="02010609000101010101" pitchFamily="49" charset="-122"/>
                <a:ea typeface="张海山锐线体简" panose="02000000000000000000" charset="-122"/>
                <a:cs typeface="华文细黑" panose="02010600040101010101" pitchFamily="2" charset="-122"/>
              </a:rPr>
              <a:t>主元素</a:t>
            </a:r>
            <a:endParaRPr lang="zh-CN" altLang="en-US" sz="2800" b="1" dirty="0">
              <a:solidFill>
                <a:schemeClr val="accent1">
                  <a:lumMod val="50000"/>
                </a:schemeClr>
              </a:solidFill>
              <a:latin typeface="汉仪中圆简" panose="02010609000101010101" pitchFamily="49" charset="-122"/>
              <a:ea typeface="张海山锐线体简" panose="02000000000000000000" charset="-122"/>
              <a:cs typeface="华文细黑" panose="02010600040101010101" pitchFamily="2" charset="-122"/>
            </a:endParaRPr>
          </a:p>
          <a:p>
            <a:pPr algn="l">
              <a:lnSpc>
                <a:spcPct val="160000"/>
              </a:lnSpc>
            </a:pPr>
            <a:r>
              <a:rPr lang="en-US" altLang="zh-CN" sz="2400" b="1" dirty="0">
                <a:solidFill>
                  <a:schemeClr val="bg1">
                    <a:lumMod val="6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华文细黑" panose="02010600040101010101" pitchFamily="2" charset="-122"/>
              </a:rPr>
              <a:t>MAIN FACTOR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912257" y="5767705"/>
            <a:ext cx="1245870" cy="43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华文细黑" panose="02010600040101010101" pitchFamily="2" charset="-122"/>
              </a:rPr>
              <a:t>红色</a:t>
            </a:r>
            <a:r>
              <a:rPr lang="en-US" altLang="zh-CN" sz="1600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华文细黑" panose="02010600040101010101" pitchFamily="2" charset="-122"/>
              </a:rPr>
              <a:t>50%</a:t>
            </a:r>
          </a:p>
        </p:txBody>
      </p:sp>
      <p:sp>
        <p:nvSpPr>
          <p:cNvPr id="15" name="矩形 14"/>
          <p:cNvSpPr/>
          <p:nvPr/>
        </p:nvSpPr>
        <p:spPr>
          <a:xfrm>
            <a:off x="8943148" y="2575979"/>
            <a:ext cx="3062096" cy="18791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Open Sans" panose="020B0606030504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867077" y="5767705"/>
            <a:ext cx="575747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9588500" y="5767705"/>
            <a:ext cx="2478405" cy="485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16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华文细黑" panose="02010600040101010101" pitchFamily="2" charset="-122"/>
              </a:rPr>
              <a:t>香槟色及其他色系 </a:t>
            </a:r>
            <a:r>
              <a:rPr lang="en-US" altLang="zh-CN" sz="16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华文细黑" panose="02010600040101010101" pitchFamily="2" charset="-122"/>
              </a:rPr>
              <a:t>10%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1944C4-12B2-4315-A0F0-24A198215F8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3148" y="155504"/>
            <a:ext cx="3062096" cy="23024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3FA8D64-F63A-4F6A-BDDA-3C506A2EBE3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686" y="167340"/>
            <a:ext cx="3046150" cy="42878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46671BB-A879-453F-87AC-778FA48EB9F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19667" y="155504"/>
            <a:ext cx="2921927" cy="42996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tile tx="0" ty="0" sx="100000" sy="100000" flip="none" algn="b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53" y="0"/>
            <a:ext cx="430887" cy="18694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800" spc="300" dirty="0"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ADD YOUR TITLE HERE</a:t>
            </a:r>
            <a:endParaRPr lang="zh-CN" altLang="en-US" sz="800" spc="300" dirty="0">
              <a:latin typeface="Arial Unicode MS" panose="020B0604020202020204" charset="-122"/>
              <a:ea typeface="微软雅黑" panose="020B0503020204020204" pitchFamily="34" charset="-122"/>
              <a:cs typeface="Arial Unicode MS" panose="020B0604020202020204" charset="-122"/>
              <a:sym typeface="Open Sans" panose="020B0606030504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 rot="16200000">
            <a:off x="856436" y="2494281"/>
            <a:ext cx="430887" cy="18694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800" spc="300" dirty="0"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ADD YOUR TITLE HERE</a:t>
            </a:r>
            <a:endParaRPr lang="zh-CN" altLang="en-US" sz="800" spc="300" dirty="0">
              <a:latin typeface="Arial Unicode MS" panose="020B0604020202020204" charset="-122"/>
              <a:ea typeface="微软雅黑" panose="020B0503020204020204" pitchFamily="34" charset="-122"/>
              <a:cs typeface="Arial Unicode MS" panose="020B0604020202020204" charset="-122"/>
              <a:sym typeface="Open Sans" panose="020B0606030504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6228080"/>
            <a:ext cx="62992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2" name="PA_十字形 9" descr="e7d195523061f1c0d318120d6aeaf1b6ccceb6ba3da59c0775C5DE19DDDEBC09ED96DBD9900D9848D623ECAD1D4904B78047D0015C22C8BE97228BE8B5BFF08FE7A3AE04126DA07312A96C0F69F9BAB7B8762A2F02ECB167EB1D3D935132D44A03185F23F8625673A228DA0C7DA620D0616217B810CE4DCA0BDC2CD812D5F48220C6184BA351E466"/>
          <p:cNvSpPr/>
          <p:nvPr>
            <p:custDataLst>
              <p:tags r:id="rId1"/>
            </p:custDataLst>
          </p:nvPr>
        </p:nvSpPr>
        <p:spPr>
          <a:xfrm>
            <a:off x="177799" y="6422270"/>
            <a:ext cx="241542" cy="241540"/>
          </a:xfrm>
          <a:prstGeom prst="plus">
            <a:avLst>
              <a:gd name="adj" fmla="val 436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anose="020B0604020202020204" charset="-122"/>
              <a:ea typeface="微软雅黑" panose="020B0503020204020204" pitchFamily="34" charset="-122"/>
              <a:sym typeface="Open Sans" panose="020B0606030504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052570" y="3145155"/>
            <a:ext cx="429958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spc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rPr>
              <a:t>现场</a:t>
            </a:r>
            <a:r>
              <a:rPr lang="zh-CN" altLang="en-US" sz="6600" b="1" spc="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sym typeface="Open Sans" panose="020B0606030504020204" pitchFamily="34" charset="0"/>
              </a:rPr>
              <a:t>包装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359660" y="1049820"/>
            <a:ext cx="79197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spc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14300" sx="102000" sy="102000" algn="ctr" rotWithShape="0">
                    <a:prstClr val="black">
                      <a:alpha val="34000"/>
                    </a:prst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Part </a:t>
            </a:r>
            <a:r>
              <a:rPr lang="en-US" altLang="zh-CN" sz="11500" b="1" spc="600" dirty="0">
                <a:solidFill>
                  <a:schemeClr val="bg1"/>
                </a:solidFill>
                <a:effectLst>
                  <a:outerShdw blurRad="114300" sx="102000" sy="102000" algn="ctr" rotWithShape="0">
                    <a:prstClr val="black">
                      <a:alpha val="34000"/>
                    </a:prstClr>
                  </a:outerShdw>
                </a:effectLst>
                <a:latin typeface="Arial Unicode MS" panose="020B0604020202020204" charset="-122"/>
                <a:ea typeface="微软雅黑" panose="020B0503020204020204" pitchFamily="34" charset="-122"/>
                <a:cs typeface="Arial Unicode MS" panose="020B0604020202020204" charset="-122"/>
                <a:sym typeface="Open Sans" panose="020B0606030504020204" pitchFamily="34" charset="0"/>
              </a:rPr>
              <a:t>TWO</a:t>
            </a:r>
            <a:endParaRPr lang="zh-CN" altLang="en-US" sz="11500" b="1" spc="600" dirty="0">
              <a:solidFill>
                <a:schemeClr val="bg1"/>
              </a:solidFill>
              <a:effectLst>
                <a:outerShdw blurRad="114300" sx="102000" sy="102000" algn="ctr" rotWithShape="0">
                  <a:prstClr val="black">
                    <a:alpha val="34000"/>
                  </a:prstClr>
                </a:outerShdw>
              </a:effectLst>
              <a:latin typeface="Arial Unicode MS" panose="020B0604020202020204" charset="-122"/>
              <a:ea typeface="微软雅黑" panose="020B0503020204020204" pitchFamily="34" charset="-122"/>
              <a:cs typeface="Arial Unicode MS" panose="020B0604020202020204" charset="-122"/>
              <a:sym typeface="Open Sans" panose="020B0606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6225" y="276237"/>
            <a:ext cx="3527425" cy="967105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活动区域设置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9349" y="5608365"/>
            <a:ext cx="7592565" cy="4641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活动区域设置活动背景板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简单拍照布景，作为全家福拍照背景。</a:t>
            </a:r>
            <a:endParaRPr lang="zh-CN" altLang="en-US" dirty="0"/>
          </a:p>
        </p:txBody>
      </p:sp>
      <p:pic>
        <p:nvPicPr>
          <p:cNvPr id="6" name="图片 5" descr="3434077552bb55902df5bc760d7ce5254385cf0c6cb29-gHL93k_fw658"/>
          <p:cNvPicPr>
            <a:picLocks noChangeAspect="1"/>
          </p:cNvPicPr>
          <p:nvPr/>
        </p:nvPicPr>
        <p:blipFill>
          <a:blip r:embed="rId3" cstate="print"/>
          <a:srcRect t="14681"/>
          <a:stretch>
            <a:fillRect/>
          </a:stretch>
        </p:blipFill>
        <p:spPr>
          <a:xfrm>
            <a:off x="997678" y="1249635"/>
            <a:ext cx="6846028" cy="388004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751B288-63CB-4D3C-960A-5F0E3EA12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915" y="1249634"/>
            <a:ext cx="3179331" cy="264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61B2C06-6823-479F-830C-2977AAE2BBC3}"/>
              </a:ext>
            </a:extLst>
          </p:cNvPr>
          <p:cNvSpPr txBox="1"/>
          <p:nvPr/>
        </p:nvSpPr>
        <p:spPr>
          <a:xfrm>
            <a:off x="8061914" y="4048426"/>
            <a:ext cx="3288389" cy="102784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红色为主题的背景板</a:t>
            </a:r>
            <a:r>
              <a:rPr lang="en-US" altLang="zh-CN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,</a:t>
            </a:r>
            <a:r>
              <a:rPr lang="zh-CN" alt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地铁集团</a:t>
            </a:r>
            <a:r>
              <a:rPr lang="en-US" altLang="zh-CN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logo</a:t>
            </a:r>
            <a:r>
              <a:rPr lang="zh-CN" alt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为主体，设计上凸显新年热烈，愉悦的氛围感</a:t>
            </a:r>
            <a:endParaRPr lang="zh-CN" alt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FFB21A"/>
      </a:accent1>
      <a:accent2>
        <a:srgbClr val="ED575A"/>
      </a:accent2>
      <a:accent3>
        <a:srgbClr val="F29283"/>
      </a:accent3>
      <a:accent4>
        <a:srgbClr val="689F81"/>
      </a:accent4>
      <a:accent5>
        <a:srgbClr val="FCB699"/>
      </a:accent5>
      <a:accent6>
        <a:srgbClr val="51B0D0"/>
      </a:accent6>
      <a:hlink>
        <a:srgbClr val="FFB21A"/>
      </a:hlink>
      <a:folHlink>
        <a:srgbClr val="FFC02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FFB21A"/>
    </a:accent1>
    <a:accent2>
      <a:srgbClr val="ED575A"/>
    </a:accent2>
    <a:accent3>
      <a:srgbClr val="F29283"/>
    </a:accent3>
    <a:accent4>
      <a:srgbClr val="689F81"/>
    </a:accent4>
    <a:accent5>
      <a:srgbClr val="FCB699"/>
    </a:accent5>
    <a:accent6>
      <a:srgbClr val="51B0D0"/>
    </a:accent6>
    <a:hlink>
      <a:srgbClr val="FFB21A"/>
    </a:hlink>
    <a:folHlink>
      <a:srgbClr val="FFC02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FFB21A"/>
    </a:accent1>
    <a:accent2>
      <a:srgbClr val="ED575A"/>
    </a:accent2>
    <a:accent3>
      <a:srgbClr val="F29283"/>
    </a:accent3>
    <a:accent4>
      <a:srgbClr val="689F81"/>
    </a:accent4>
    <a:accent5>
      <a:srgbClr val="FCB699"/>
    </a:accent5>
    <a:accent6>
      <a:srgbClr val="51B0D0"/>
    </a:accent6>
    <a:hlink>
      <a:srgbClr val="FFB21A"/>
    </a:hlink>
    <a:folHlink>
      <a:srgbClr val="FFC02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520</Words>
  <Application>Microsoft Office PowerPoint</Application>
  <PresentationFormat>宽屏</PresentationFormat>
  <Paragraphs>81</Paragraphs>
  <Slides>17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9" baseType="lpstr">
      <vt:lpstr>Arial Unicode MS</vt:lpstr>
      <vt:lpstr>等线</vt:lpstr>
      <vt:lpstr>等线 Light</vt:lpstr>
      <vt:lpstr>方正中雅宋简</vt:lpstr>
      <vt:lpstr>汉仪中圆简</vt:lpstr>
      <vt:lpstr>华文细黑</vt:lpstr>
      <vt:lpstr>微软雅黑</vt:lpstr>
      <vt:lpstr>张海山锐线体简</vt:lpstr>
      <vt:lpstr>张海山锐谐体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活动区域设置</vt:lpstr>
      <vt:lpstr>其他布景设置</vt:lpstr>
      <vt:lpstr>拍照道具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</dc:title>
  <dc:creator>刘 思蜀</dc:creator>
  <cp:lastModifiedBy>赵 默</cp:lastModifiedBy>
  <cp:revision>296</cp:revision>
  <dcterms:created xsi:type="dcterms:W3CDTF">2018-10-15T05:20:00Z</dcterms:created>
  <dcterms:modified xsi:type="dcterms:W3CDTF">2019-11-14T21:46:49Z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